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52" r:id="rId5"/>
  </p:sldMasterIdLst>
  <p:notesMasterIdLst>
    <p:notesMasterId r:id="rId20"/>
  </p:notesMasterIdLst>
  <p:sldIdLst>
    <p:sldId id="256" r:id="rId6"/>
    <p:sldId id="265" r:id="rId7"/>
    <p:sldId id="266" r:id="rId8"/>
    <p:sldId id="315" r:id="rId9"/>
    <p:sldId id="316" r:id="rId10"/>
    <p:sldId id="313" r:id="rId11"/>
    <p:sldId id="314" r:id="rId12"/>
    <p:sldId id="267" r:id="rId13"/>
    <p:sldId id="270" r:id="rId14"/>
    <p:sldId id="271" r:id="rId15"/>
    <p:sldId id="272" r:id="rId16"/>
    <p:sldId id="273" r:id="rId17"/>
    <p:sldId id="264" r:id="rId18"/>
    <p:sldId id="263" r:id="rId19"/>
  </p:sldIdLst>
  <p:sldSz cx="9144000" cy="6858000" type="screen4x3"/>
  <p:notesSz cx="7315200" cy="96012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Myriad Web Pro" panose="020B0604020202020204" charset="0"/>
      <p:regular r:id="rId25"/>
      <p:bold r:id="rId26"/>
      <p:italic r:id="rId27"/>
    </p:embeddedFont>
  </p:embeddedFontLst>
  <p:custDataLst>
    <p:tags r:id="rId2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274" autoAdjust="0"/>
    <p:restoredTop sz="95291" autoAdjust="0"/>
  </p:normalViewPr>
  <p:slideViewPr>
    <p:cSldViewPr snapToGrid="0">
      <p:cViewPr varScale="1">
        <p:scale>
          <a:sx n="85" d="100"/>
          <a:sy n="85" d="100"/>
        </p:scale>
        <p:origin x="821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9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9366"/>
    </p:cViewPr>
  </p:sorterViewPr>
  <p:notesViewPr>
    <p:cSldViewPr snapToGrid="0" snapToObjects="1">
      <p:cViewPr varScale="1">
        <p:scale>
          <a:sx n="87" d="100"/>
          <a:sy n="87" d="100"/>
        </p:scale>
        <p:origin x="-3456" y="-12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6.fntdata"/><Relationship Id="rId3" Type="http://schemas.openxmlformats.org/officeDocument/2006/relationships/customXml" Target="../customXml/item3.xml"/><Relationship Id="rId21" Type="http://schemas.openxmlformats.org/officeDocument/2006/relationships/font" Target="fonts/font1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5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4.fntdata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font" Target="fonts/font3.fntdata"/><Relationship Id="rId28" Type="http://schemas.openxmlformats.org/officeDocument/2006/relationships/tags" Target="tags/tag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D8F3C2-1545-407C-9696-9FBD8A87D061}" type="datetimeFigureOut">
              <a:rPr lang="en-US" smtClean="0"/>
              <a:pPr/>
              <a:t>8/26/2016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82054C-5FFB-4925-88B8-34BFE44764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261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2054C-5FFB-4925-88B8-34BFE44764D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5019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2054C-5FFB-4925-88B8-34BFE44764D6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007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  <a:latin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 smtClean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371600" y="4267200"/>
            <a:ext cx="64008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1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SzPct val="70000"/>
              <a:buFont typeface="Wingdings" pitchFamily="2" charset="2"/>
              <a:buChar char="§"/>
              <a:defRPr sz="2400" b="1" baseline="0">
                <a:solidFill>
                  <a:schemeClr val="bg2"/>
                </a:solidFill>
                <a:latin typeface="Calibri" pitchFamily="34" charset="0"/>
              </a:defRPr>
            </a:lvl1pPr>
            <a:lvl2pPr marL="742950" indent="-285750">
              <a:buClr>
                <a:schemeClr val="tx1"/>
              </a:buClr>
              <a:buSzPct val="100000"/>
              <a:buFont typeface="Arial" pitchFamily="34" charset="0"/>
              <a:buChar char="•"/>
              <a:defRPr sz="2000">
                <a:solidFill>
                  <a:schemeClr val="bg2"/>
                </a:solidFill>
              </a:defRPr>
            </a:lvl2pPr>
            <a:lvl3pPr marL="1143000" indent="-228600">
              <a:buClr>
                <a:schemeClr val="tx1"/>
              </a:buClr>
              <a:buSzPct val="100000"/>
              <a:buFont typeface="Courier New" pitchFamily="49" charset="0"/>
              <a:buChar char="o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endParaRPr lang="en-US" dirty="0" smtClean="0"/>
          </a:p>
          <a:p>
            <a:pPr lvl="1"/>
            <a:endParaRPr lang="en-US" dirty="0" smtClean="0"/>
          </a:p>
          <a:p>
            <a:pPr lvl="2"/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57200" y="6019800"/>
            <a:ext cx="8229600" cy="3810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r>
              <a:rPr lang="en-US" dirty="0" smtClean="0"/>
              <a:t>* Citations, references, and credits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Slide (For content heavy tables and charts)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tx1"/>
              </a:buClr>
              <a:buSzPct val="70000"/>
              <a:buFont typeface="Arial" pitchFamily="34" charset="0"/>
              <a:buChar char="•"/>
              <a:defRPr sz="2400" b="1" baseline="0">
                <a:solidFill>
                  <a:schemeClr val="bg2"/>
                </a:solidFill>
                <a:latin typeface="Calibri" pitchFamily="34" charset="0"/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6019800"/>
            <a:ext cx="8229600" cy="3810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r>
              <a:rPr lang="en-US" dirty="0" smtClean="0"/>
              <a:t>* Citations, references, and credits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ad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  <a:latin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 smtClean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371600" y="4267200"/>
            <a:ext cx="64008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1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 Bad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tx1"/>
              </a:buClr>
              <a:buSzPct val="70000"/>
              <a:buFont typeface="Arial" pitchFamily="34" charset="0"/>
              <a:buChar char="•"/>
              <a:defRPr sz="2400" b="1" baseline="0">
                <a:solidFill>
                  <a:schemeClr val="bg2"/>
                </a:solidFill>
                <a:latin typeface="Calibri" pitchFamily="34" charset="0"/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133600" y="6019800"/>
            <a:ext cx="6553200" cy="3810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r>
              <a:rPr lang="en-US" dirty="0" smtClean="0"/>
              <a:t>* Citations, references, and credits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1271016"/>
            <a:ext cx="7772400" cy="1362075"/>
          </a:xfrm>
          <a:prstGeom prst="rect">
            <a:avLst/>
          </a:prstGeom>
        </p:spPr>
        <p:txBody>
          <a:bodyPr anchor="t"/>
          <a:lstStyle>
            <a:lvl1pPr algn="ctr">
              <a:lnSpc>
                <a:spcPts val="3800"/>
              </a:lnSpc>
              <a:defRPr sz="3600" b="1" cap="all" baseline="0"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2743200"/>
            <a:ext cx="7772400" cy="1500187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lnSpc>
                <a:spcPts val="2200"/>
              </a:lnSpc>
              <a:buNone/>
              <a:defRPr sz="2000" baseline="0">
                <a:solidFill>
                  <a:schemeClr val="bg2"/>
                </a:solidFill>
                <a:latin typeface="Calibri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 dirty="0" smtClean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518150"/>
          </a:xfrm>
          <a:prstGeom prst="rect">
            <a:avLst/>
          </a:prstGeom>
        </p:spPr>
        <p:txBody>
          <a:bodyPr anchor="ctr" anchorCtr="0"/>
          <a:lstStyle>
            <a:lvl1pPr marL="342900" indent="-342900">
              <a:buClr>
                <a:schemeClr val="tx1"/>
              </a:buClr>
              <a:buSzPct val="70000"/>
              <a:buFont typeface="Wingdings" pitchFamily="2" charset="2"/>
              <a:buChar char="§"/>
              <a:defRPr sz="2400" b="1">
                <a:solidFill>
                  <a:schemeClr val="bg2"/>
                </a:solidFill>
                <a:latin typeface="Calibri" pitchFamily="34" charset="0"/>
              </a:defRPr>
            </a:lvl1pPr>
            <a:lvl2pPr marL="742950" indent="-285750">
              <a:buClr>
                <a:schemeClr val="tx1"/>
              </a:buClr>
              <a:buSzPct val="100000"/>
              <a:buFont typeface="Arial" pitchFamily="34" charset="0"/>
              <a:buChar char="•"/>
              <a:defRPr sz="2000">
                <a:solidFill>
                  <a:schemeClr val="bg2"/>
                </a:solidFill>
              </a:defRPr>
            </a:lvl2pPr>
            <a:lvl3pPr marL="1143000" indent="-228600">
              <a:buClr>
                <a:schemeClr val="tx1"/>
              </a:buClr>
              <a:buSzPct val="100000"/>
              <a:buFont typeface="Courier New" pitchFamily="49" charset="0"/>
              <a:buChar char="o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en-US" dirty="0" smtClean="0"/>
          </a:p>
          <a:p>
            <a:pPr lvl="1"/>
            <a:endParaRPr lang="en-US" dirty="0" smtClean="0"/>
          </a:p>
          <a:p>
            <a:pPr lvl="2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356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6019800"/>
            <a:ext cx="8229600" cy="3810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r>
              <a:rPr lang="en-US" dirty="0" smtClean="0"/>
              <a:t>* Citations, references, and credits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ln w="25400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1981200"/>
            <a:ext cx="6400800" cy="2057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bg2"/>
                </a:solidFill>
                <a:effectLst/>
                <a:latin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 smtClean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86" r:id="rId3"/>
    <p:sldLayoutId id="2147483684" r:id="rId4"/>
    <p:sldLayoutId id="2147483685" r:id="rId5"/>
    <p:sldLayoutId id="2147483655" r:id="rId6"/>
    <p:sldLayoutId id="2147483660" r:id="rId7"/>
    <p:sldLayoutId id="2147483661" r:id="rId8"/>
    <p:sldLayoutId id="2147483666" r:id="rId9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n.cdc.gov/nndss/message-mapping-guides.html" TargetMode="External"/><Relationship Id="rId2" Type="http://schemas.openxmlformats.org/officeDocument/2006/relationships/hyperlink" Target="http://www.cdc.gov/nmi/index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n.cdc.gov/nndss/conditions/" TargetMode="External"/><Relationship Id="rId4" Type="http://schemas.openxmlformats.org/officeDocument/2006/relationships/hyperlink" Target="http://wwwn.cdc.gov/nndss/document/Notifiable_Events_and_Notification_Mechanisms_for_2015_v3.xlsx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n.cdc.gov/nndss/message-mapping-guides.html" TargetMode="External"/><Relationship Id="rId2" Type="http://schemas.openxmlformats.org/officeDocument/2006/relationships/hyperlink" Target="http://wwwn.cdc.gov/nndss/document/National_Condition_Reporting_Case_Notification_Message_Structure_Specification_Profile_Release_3.0.docx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Public Health</a:t>
            </a:r>
            <a:br>
              <a:rPr lang="en-US" sz="4000" dirty="0" smtClean="0"/>
            </a:br>
            <a:r>
              <a:rPr lang="en-US" sz="4000" dirty="0" smtClean="0"/>
              <a:t>- Clinical LOINC Meeting</a:t>
            </a:r>
            <a:endParaRPr lang="en-US" sz="4000" dirty="0">
              <a:latin typeface="Calibri" pitchFamily="34" charset="0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</a:rPr>
              <a:t>Sundak Ganesan, M.D.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371599" y="4267200"/>
            <a:ext cx="6943725" cy="1295400"/>
          </a:xfrm>
        </p:spPr>
        <p:txBody>
          <a:bodyPr/>
          <a:lstStyle/>
          <a:p>
            <a:r>
              <a:rPr lang="en-US" dirty="0" smtClean="0">
                <a:latin typeface="Calibri" pitchFamily="34" charset="0"/>
              </a:rPr>
              <a:t>Health Scientist, Surveillance Operations Team</a:t>
            </a:r>
          </a:p>
          <a:p>
            <a:r>
              <a:rPr lang="en-US" dirty="0" smtClean="0"/>
              <a:t>National Notifiable Disease Surveillance (NNDSS) Team</a:t>
            </a:r>
            <a:endParaRPr lang="en-US" dirty="0" smtClean="0">
              <a:latin typeface="Calibri" pitchFamily="34" charset="0"/>
            </a:endParaRPr>
          </a:p>
          <a:p>
            <a:r>
              <a:rPr lang="en-US" dirty="0" smtClean="0"/>
              <a:t>Centers for Disease Control and Prevention (CDC)</a:t>
            </a:r>
            <a:endParaRPr lang="en-US" dirty="0" smtClean="0">
              <a:latin typeface="Calibri" pitchFamily="34" charset="0"/>
            </a:endParaRPr>
          </a:p>
          <a:p>
            <a:endParaRPr lang="en-US" dirty="0" smtClean="0">
              <a:latin typeface="Calibri" pitchFamily="34" charset="0"/>
            </a:endParaRPr>
          </a:p>
          <a:p>
            <a:r>
              <a:rPr lang="en-US" dirty="0" smtClean="0">
                <a:latin typeface="Calibri" pitchFamily="34" charset="0"/>
              </a:rPr>
              <a:t>August 26</a:t>
            </a:r>
            <a:r>
              <a:rPr lang="en-US" baseline="30000" dirty="0" smtClean="0">
                <a:latin typeface="Calibri" pitchFamily="34" charset="0"/>
              </a:rPr>
              <a:t>th</a:t>
            </a:r>
            <a:r>
              <a:rPr lang="en-US" dirty="0" smtClean="0">
                <a:latin typeface="Calibri" pitchFamily="34" charset="0"/>
              </a:rPr>
              <a:t> 2016</a:t>
            </a:r>
            <a:endParaRPr lang="en-US" dirty="0">
              <a:latin typeface="Calibri" pitchFamily="34" charset="0"/>
            </a:endParaRPr>
          </a:p>
        </p:txBody>
      </p:sp>
      <p:pic>
        <p:nvPicPr>
          <p:cNvPr id="7" name="Picture 6" descr="Logos of the United States Department of Health and Human Services and Centers for Disease Control and Prevention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6515100"/>
            <a:ext cx="190500" cy="190500"/>
          </a:xfrm>
          <a:prstGeom prst="rect">
            <a:avLst/>
          </a:prstGeom>
        </p:spPr>
      </p:pic>
      <p:sp>
        <p:nvSpPr>
          <p:cNvPr id="8" name="Text Placeholder 5"/>
          <p:cNvSpPr txBox="1">
            <a:spLocks/>
          </p:cNvSpPr>
          <p:nvPr/>
        </p:nvSpPr>
        <p:spPr>
          <a:xfrm>
            <a:off x="2143125" y="6238511"/>
            <a:ext cx="5124450" cy="24490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 baseline="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Center for Surveillance, Epidemiology, and Laboratory Services</a:t>
            </a:r>
            <a:endParaRPr lang="en-US" dirty="0"/>
          </a:p>
        </p:txBody>
      </p:sp>
      <p:sp>
        <p:nvSpPr>
          <p:cNvPr id="11" name="Text Placeholder 6"/>
          <p:cNvSpPr txBox="1">
            <a:spLocks/>
          </p:cNvSpPr>
          <p:nvPr/>
        </p:nvSpPr>
        <p:spPr>
          <a:xfrm>
            <a:off x="2143124" y="6415999"/>
            <a:ext cx="3857625" cy="228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 baseline="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333333"/>
                </a:solidFill>
              </a:rPr>
              <a:t>Division of Health Informatics and Surveillance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Layout of Data Elements in Case Notification Message Mapping Guides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arenR"/>
            </a:pPr>
            <a:r>
              <a:rPr lang="en-US" dirty="0" smtClean="0"/>
              <a:t>Generic Case Notification Data Elements </a:t>
            </a:r>
            <a:r>
              <a:rPr lang="en-US" b="0" dirty="0" smtClean="0"/>
              <a:t>(core data elements for all notifiable conditions)</a:t>
            </a:r>
          </a:p>
          <a:p>
            <a:pPr marL="457200" indent="-457200">
              <a:buFont typeface="+mj-lt"/>
              <a:buAutoNum type="arabicParenR"/>
            </a:pPr>
            <a:r>
              <a:rPr lang="en-US" dirty="0" smtClean="0"/>
              <a:t>Condition Specific Data Elements as it appears in Case Report Form or Surveillance Worksheet </a:t>
            </a:r>
            <a:r>
              <a:rPr lang="en-US" b="0" dirty="0" smtClean="0"/>
              <a:t>(Interpretative/Investigation / Risk Factors, etc..)</a:t>
            </a:r>
          </a:p>
          <a:p>
            <a:pPr marL="457200" indent="-457200">
              <a:buFont typeface="+mj-lt"/>
              <a:buAutoNum type="arabicParenR"/>
            </a:pPr>
            <a:r>
              <a:rPr lang="en-US" dirty="0" smtClean="0"/>
              <a:t>Lab Template – Data elements representing Lab Report </a:t>
            </a:r>
            <a:r>
              <a:rPr lang="en-US" b="0" dirty="0" smtClean="0"/>
              <a:t>(Electronic Lab Report or Manual/Fax Report</a:t>
            </a:r>
            <a:r>
              <a:rPr lang="en-US" b="0" dirty="0" smtClean="0"/>
              <a:t>)</a:t>
            </a:r>
            <a:endParaRPr lang="en-US" b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4567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9155"/>
          </a:xfrm>
        </p:spPr>
        <p:txBody>
          <a:bodyPr/>
          <a:lstStyle/>
          <a:p>
            <a:r>
              <a:rPr lang="en-US" dirty="0" smtClean="0"/>
              <a:t>Vaccine Template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813" y="763793"/>
            <a:ext cx="5612074" cy="2923188"/>
          </a:xfrm>
          <a:prstGeom prst="rect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813" y="3797150"/>
            <a:ext cx="8218582" cy="2965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7076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6764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Lab Template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5475" y="742278"/>
            <a:ext cx="5353050" cy="576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9643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pic>
        <p:nvPicPr>
          <p:cNvPr id="11" name="Picture Placeholder 10" descr="Photo of Centers for Disease Control and Prevention headquarters in Atlanta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238" r="5238"/>
          <a:stretch>
            <a:fillRect/>
          </a:stretch>
        </p:blipFill>
        <p:spPr/>
      </p:pic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31447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3733800"/>
            <a:ext cx="6400800" cy="2057400"/>
          </a:xfrm>
        </p:spPr>
        <p:txBody>
          <a:bodyPr/>
          <a:lstStyle/>
          <a:p>
            <a:pPr algn="l"/>
            <a:r>
              <a:rPr lang="en-US" sz="1200" dirty="0" smtClean="0">
                <a:solidFill>
                  <a:schemeClr val="tx1"/>
                </a:solidFill>
                <a:latin typeface="Calibri" pitchFamily="34" charset="0"/>
              </a:rPr>
              <a:t>For more information please contact Centers for Disease Control and Prevention</a:t>
            </a:r>
          </a:p>
          <a:p>
            <a:pPr lvl="0" algn="l"/>
            <a:endParaRPr lang="en-US" sz="1200" b="0" dirty="0" smtClean="0">
              <a:solidFill>
                <a:schemeClr val="tx1"/>
              </a:solidFill>
              <a:latin typeface="Calibri" pitchFamily="34" charset="0"/>
            </a:endParaRPr>
          </a:p>
          <a:p>
            <a:pPr lvl="0" algn="l"/>
            <a:r>
              <a:rPr lang="en-US" sz="1200" b="0" dirty="0" smtClean="0">
                <a:solidFill>
                  <a:schemeClr val="tx1"/>
                </a:solidFill>
                <a:latin typeface="Calibri" pitchFamily="34" charset="0"/>
              </a:rPr>
              <a:t>1600 Clifton Road NE,  Atlanta,  GA  30333</a:t>
            </a:r>
          </a:p>
          <a:p>
            <a:pPr lvl="0" algn="l"/>
            <a:r>
              <a:rPr lang="en-US" sz="1200" b="0" dirty="0" smtClean="0">
                <a:solidFill>
                  <a:schemeClr val="tx1"/>
                </a:solidFill>
                <a:latin typeface="Calibri" pitchFamily="34" charset="0"/>
              </a:rPr>
              <a:t>Telephone: 1-800-CDC-INFO (232-4636)/TTY: 1-888-232-6348</a:t>
            </a:r>
          </a:p>
          <a:p>
            <a:pPr lvl="0" algn="l"/>
            <a:r>
              <a:rPr lang="en-US" sz="1200" b="0" dirty="0">
                <a:solidFill>
                  <a:schemeClr val="tx1"/>
                </a:solidFill>
                <a:latin typeface="Calibri" pitchFamily="34" charset="0"/>
              </a:rPr>
              <a:t>Visit: </a:t>
            </a:r>
            <a:r>
              <a:rPr lang="en-US" sz="1200" b="0" dirty="0" smtClean="0">
                <a:solidFill>
                  <a:schemeClr val="tx1"/>
                </a:solidFill>
                <a:latin typeface="Calibri" pitchFamily="34" charset="0"/>
              </a:rPr>
              <a:t>http://www.cdc.gov </a:t>
            </a:r>
            <a:r>
              <a:rPr lang="en-US" sz="1200" b="0" dirty="0">
                <a:solidFill>
                  <a:schemeClr val="tx1"/>
                </a:solidFill>
                <a:latin typeface="Calibri" pitchFamily="34" charset="0"/>
              </a:rPr>
              <a:t>| Contact CDC at: 1-800-CDC-INFO or </a:t>
            </a:r>
            <a:r>
              <a:rPr lang="en-US" sz="1200" b="0" dirty="0" smtClean="0">
                <a:solidFill>
                  <a:schemeClr val="tx1"/>
                </a:solidFill>
                <a:latin typeface="Calibri" pitchFamily="34" charset="0"/>
              </a:rPr>
              <a:t>http://www.cdc.gov/info</a:t>
            </a:r>
            <a:endParaRPr lang="en-US" sz="1200" b="0" dirty="0">
              <a:solidFill>
                <a:schemeClr val="tx1"/>
              </a:solidFill>
              <a:latin typeface="Calibri" pitchFamily="34" charset="0"/>
            </a:endParaRPr>
          </a:p>
          <a:p>
            <a:pPr lvl="0" algn="l"/>
            <a:endParaRPr lang="en-US" sz="1200" b="0" dirty="0" smtClean="0">
              <a:solidFill>
                <a:schemeClr val="tx1"/>
              </a:solidFill>
              <a:latin typeface="Calibri" pitchFamily="34" charset="0"/>
            </a:endParaRPr>
          </a:p>
          <a:p>
            <a:pPr lvl="0" algn="l"/>
            <a:r>
              <a:rPr lang="en-US" sz="900" b="0" dirty="0" smtClean="0">
                <a:solidFill>
                  <a:schemeClr val="tx1"/>
                </a:solidFill>
                <a:latin typeface="Calibri" pitchFamily="34" charset="0"/>
              </a:rPr>
              <a:t>The findings and conclusions in this report are those of the authors and do not necessarily represent the official position of the Centers for Disease Control and Prevention.</a:t>
            </a:r>
          </a:p>
        </p:txBody>
      </p:sp>
      <p:pic>
        <p:nvPicPr>
          <p:cNvPr id="8" name="Picture 7" descr=" Logos of the United States Department of Health and Human Services and Centers for Disease Control and Prevention&#10;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6515100"/>
            <a:ext cx="190500" cy="190500"/>
          </a:xfrm>
          <a:prstGeom prst="rect">
            <a:avLst/>
          </a:prstGeom>
        </p:spPr>
      </p:pic>
      <p:sp>
        <p:nvSpPr>
          <p:cNvPr id="6" name="Text Placeholder 5"/>
          <p:cNvSpPr txBox="1">
            <a:spLocks/>
          </p:cNvSpPr>
          <p:nvPr/>
        </p:nvSpPr>
        <p:spPr>
          <a:xfrm>
            <a:off x="2143125" y="6238932"/>
            <a:ext cx="5124450" cy="24490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 baseline="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Center for Surveillance, Epidemiology, and Laboratory Services</a:t>
            </a:r>
          </a:p>
        </p:txBody>
      </p:sp>
      <p:sp>
        <p:nvSpPr>
          <p:cNvPr id="7" name="Text Placeholder 6"/>
          <p:cNvSpPr txBox="1">
            <a:spLocks/>
          </p:cNvSpPr>
          <p:nvPr/>
        </p:nvSpPr>
        <p:spPr>
          <a:xfrm>
            <a:off x="2143125" y="6416420"/>
            <a:ext cx="3219450" cy="228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 baseline="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333333"/>
                </a:solidFill>
              </a:rPr>
              <a:t>Division of Health Informatics and Surveillance</a:t>
            </a:r>
            <a:endParaRPr lang="en-US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5008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6776"/>
            <a:ext cx="8229600" cy="5011271"/>
          </a:xfrm>
        </p:spPr>
        <p:txBody>
          <a:bodyPr/>
          <a:lstStyle/>
          <a:p>
            <a:r>
              <a:rPr lang="en-US" dirty="0" smtClean="0"/>
              <a:t>Public </a:t>
            </a:r>
            <a:r>
              <a:rPr lang="en-US" dirty="0" smtClean="0"/>
              <a:t>Health </a:t>
            </a:r>
            <a:r>
              <a:rPr lang="en-US" dirty="0" smtClean="0"/>
              <a:t>Informatics Update</a:t>
            </a:r>
            <a:endParaRPr lang="en-US" dirty="0" smtClean="0"/>
          </a:p>
          <a:p>
            <a:r>
              <a:rPr lang="en-US" dirty="0" smtClean="0"/>
              <a:t>Zika update</a:t>
            </a:r>
          </a:p>
          <a:p>
            <a:r>
              <a:rPr lang="en-US" dirty="0" smtClean="0"/>
              <a:t>Case </a:t>
            </a:r>
            <a:r>
              <a:rPr lang="en-US" dirty="0" smtClean="0"/>
              <a:t>Notification LOINC </a:t>
            </a:r>
            <a:r>
              <a:rPr lang="en-US" dirty="0" smtClean="0"/>
              <a:t>Request &amp; Process</a:t>
            </a:r>
            <a:endParaRPr lang="en-US" dirty="0" smtClean="0"/>
          </a:p>
          <a:p>
            <a:r>
              <a:rPr lang="en-US" dirty="0" smtClean="0"/>
              <a:t>LOINC Submission Clarification</a:t>
            </a:r>
          </a:p>
          <a:p>
            <a:pPr lvl="1"/>
            <a:r>
              <a:rPr lang="en-US" dirty="0" smtClean="0"/>
              <a:t>Zika – Mosquito Count, Species</a:t>
            </a:r>
          </a:p>
          <a:p>
            <a:pPr lvl="1"/>
            <a:r>
              <a:rPr lang="en-US" dirty="0" smtClean="0"/>
              <a:t>Measles</a:t>
            </a:r>
          </a:p>
          <a:p>
            <a:pPr lvl="1"/>
            <a:r>
              <a:rPr lang="en-US" dirty="0" smtClean="0"/>
              <a:t>Babesiosis</a:t>
            </a:r>
          </a:p>
          <a:p>
            <a:r>
              <a:rPr lang="en-US" dirty="0"/>
              <a:t>Public Health Data Element Repository Requirements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901218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78397"/>
          </a:xfrm>
        </p:spPr>
        <p:txBody>
          <a:bodyPr/>
          <a:lstStyle/>
          <a:p>
            <a:r>
              <a:rPr lang="en-US" dirty="0" smtClean="0"/>
              <a:t>Public Health </a:t>
            </a:r>
            <a:r>
              <a:rPr lang="en-US" dirty="0" smtClean="0"/>
              <a:t>Informatics Update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941" y="753035"/>
            <a:ext cx="8677835" cy="5782236"/>
          </a:xfrm>
        </p:spPr>
        <p:txBody>
          <a:bodyPr/>
          <a:lstStyle/>
          <a:p>
            <a:r>
              <a:rPr lang="en-US" dirty="0" smtClean="0"/>
              <a:t>Public Health Informatics Conference (August 21</a:t>
            </a:r>
            <a:r>
              <a:rPr lang="en-US" baseline="30000" dirty="0" smtClean="0"/>
              <a:t>st</a:t>
            </a:r>
            <a:r>
              <a:rPr lang="en-US" dirty="0" smtClean="0"/>
              <a:t> to 24</a:t>
            </a:r>
            <a:r>
              <a:rPr lang="en-US" baseline="30000" dirty="0" smtClean="0"/>
              <a:t>th</a:t>
            </a:r>
            <a:r>
              <a:rPr lang="en-US" dirty="0"/>
              <a:t>)</a:t>
            </a:r>
            <a:endParaRPr lang="en-US" dirty="0" smtClean="0"/>
          </a:p>
          <a:p>
            <a:r>
              <a:rPr lang="en-US" dirty="0" smtClean="0"/>
              <a:t>Clinical Decision Support </a:t>
            </a:r>
            <a:r>
              <a:rPr lang="en-US" sz="1800" dirty="0" smtClean="0"/>
              <a:t>(?? Role of CDC/Public Health)</a:t>
            </a:r>
          </a:p>
          <a:p>
            <a:r>
              <a:rPr lang="en-US" dirty="0" smtClean="0"/>
              <a:t>Case Notification </a:t>
            </a:r>
            <a:r>
              <a:rPr lang="en-US" sz="2000" dirty="0" smtClean="0"/>
              <a:t>(State Health </a:t>
            </a:r>
            <a:r>
              <a:rPr lang="en-US" sz="2000" dirty="0" err="1" smtClean="0"/>
              <a:t>Dept</a:t>
            </a:r>
            <a:r>
              <a:rPr lang="en-US" sz="2000" dirty="0" smtClean="0"/>
              <a:t> to CDC)</a:t>
            </a:r>
            <a:endParaRPr lang="en-US" sz="2000" dirty="0" smtClean="0"/>
          </a:p>
          <a:p>
            <a:r>
              <a:rPr lang="en-US" dirty="0" err="1" smtClean="0"/>
              <a:t>eCR</a:t>
            </a:r>
            <a:r>
              <a:rPr lang="en-US" dirty="0" smtClean="0"/>
              <a:t> – Electronic Initial Case Reporting (CDA)</a:t>
            </a:r>
          </a:p>
          <a:p>
            <a:pPr lvl="1"/>
            <a:r>
              <a:rPr lang="en-US" dirty="0" smtClean="0"/>
              <a:t>EMR (healthcare providers to State Health </a:t>
            </a:r>
            <a:r>
              <a:rPr lang="en-US" dirty="0" err="1" smtClean="0"/>
              <a:t>Dept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Stage 3 Meaningful Use (to be ready by July 1</a:t>
            </a:r>
            <a:r>
              <a:rPr lang="en-US" baseline="30000" dirty="0" smtClean="0"/>
              <a:t>st</a:t>
            </a:r>
            <a:r>
              <a:rPr lang="en-US" dirty="0" smtClean="0"/>
              <a:t> 2017)</a:t>
            </a:r>
          </a:p>
          <a:p>
            <a:pPr lvl="1"/>
            <a:r>
              <a:rPr lang="en-US" dirty="0" smtClean="0"/>
              <a:t>EHR vocabulary trigger codes for initial case report </a:t>
            </a:r>
          </a:p>
          <a:p>
            <a:pPr lvl="2"/>
            <a:r>
              <a:rPr lang="en-US" dirty="0" smtClean="0"/>
              <a:t>Diagnosis (ICD-10, SNOMED CT)</a:t>
            </a:r>
          </a:p>
          <a:p>
            <a:pPr lvl="2"/>
            <a:r>
              <a:rPr lang="en-US" dirty="0" smtClean="0"/>
              <a:t>Lab (LOINC/SNOMED)</a:t>
            </a:r>
          </a:p>
          <a:p>
            <a:r>
              <a:rPr lang="en-US" dirty="0" smtClean="0"/>
              <a:t>Data Element Harmonization</a:t>
            </a:r>
          </a:p>
          <a:p>
            <a:pPr lvl="1"/>
            <a:r>
              <a:rPr lang="en-US" dirty="0" smtClean="0"/>
              <a:t>120 Surveillance Systems within CDC</a:t>
            </a:r>
          </a:p>
          <a:p>
            <a:pPr lvl="1"/>
            <a:r>
              <a:rPr lang="en-US" dirty="0" smtClean="0"/>
              <a:t>Need for Data Element Repository</a:t>
            </a:r>
          </a:p>
          <a:p>
            <a:pPr lvl="2"/>
            <a:r>
              <a:rPr lang="en-US" u="sng" dirty="0" smtClean="0"/>
              <a:t>Options</a:t>
            </a:r>
            <a:r>
              <a:rPr lang="en-US" dirty="0" smtClean="0"/>
              <a:t> – RELMA, PHIN VADS, NLM CDE, NCI CDE browser,  AHRQ</a:t>
            </a:r>
          </a:p>
          <a:p>
            <a:pPr lvl="1"/>
            <a:r>
              <a:rPr lang="en-US" dirty="0" smtClean="0"/>
              <a:t>Metadata Repository</a:t>
            </a:r>
          </a:p>
          <a:p>
            <a:pPr lvl="2"/>
            <a:r>
              <a:rPr lang="en-US" dirty="0" smtClean="0"/>
              <a:t>Linking data elements to other metadata like messaging guide, usage by programs, version control, etc..</a:t>
            </a:r>
          </a:p>
          <a:p>
            <a:pPr lvl="2"/>
            <a:endParaRPr lang="en-US" dirty="0" smtClean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3651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Notification LOINC Request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Review internally within CDC by Vocabulary Review Board</a:t>
            </a:r>
          </a:p>
          <a:p>
            <a:r>
              <a:rPr lang="en-US" dirty="0" smtClean="0"/>
              <a:t>Provide additional materials such as Case Report form, HL7 message or sample segments, if needed.</a:t>
            </a:r>
          </a:p>
          <a:p>
            <a:r>
              <a:rPr lang="en-US" dirty="0" smtClean="0"/>
              <a:t>Timeline – 45 to 60 days would be ideal and would like to submit the request when the messaging guides are going for external review (45 days)</a:t>
            </a:r>
          </a:p>
          <a:p>
            <a:r>
              <a:rPr lang="en-US" dirty="0" smtClean="0"/>
              <a:t>Expedited Processing for non-emergency situations</a:t>
            </a:r>
          </a:p>
          <a:p>
            <a:pPr lvl="1"/>
            <a:r>
              <a:rPr lang="en-US" dirty="0" smtClean="0"/>
              <a:t>Funding Options</a:t>
            </a:r>
          </a:p>
          <a:p>
            <a:pPr lvl="1"/>
            <a:r>
              <a:rPr lang="en-US" dirty="0" smtClean="0"/>
              <a:t>Premier Membership, </a:t>
            </a:r>
            <a:r>
              <a:rPr lang="en-US" dirty="0" err="1" smtClean="0"/>
              <a:t>etc</a:t>
            </a:r>
            <a:r>
              <a:rPr lang="en-US" dirty="0" smtClean="0"/>
              <a:t>…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6036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Zika Update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Pregnancy Status – ELR, EMR</a:t>
            </a:r>
          </a:p>
          <a:p>
            <a:r>
              <a:rPr lang="en-US" dirty="0" smtClean="0"/>
              <a:t>Zika affected areas</a:t>
            </a:r>
          </a:p>
          <a:p>
            <a:r>
              <a:rPr lang="en-US" dirty="0" smtClean="0"/>
              <a:t>CDS – Clinical Decision Support</a:t>
            </a:r>
          </a:p>
          <a:p>
            <a:pPr lvl="1"/>
            <a:r>
              <a:rPr lang="en-US" dirty="0" smtClean="0"/>
              <a:t>Role of CDC (Where do we stop?</a:t>
            </a:r>
          </a:p>
          <a:p>
            <a:pPr lvl="3"/>
            <a:r>
              <a:rPr lang="en-US" dirty="0" smtClean="0"/>
              <a:t> Clear Guidelines</a:t>
            </a:r>
          </a:p>
          <a:p>
            <a:pPr lvl="3"/>
            <a:r>
              <a:rPr lang="en-US" dirty="0" smtClean="0"/>
              <a:t>?? Virtual Medical Record</a:t>
            </a:r>
          </a:p>
          <a:p>
            <a:pPr lvl="3"/>
            <a:r>
              <a:rPr lang="en-US" dirty="0" smtClean="0"/>
              <a:t>Not overprescribe and tell CDS community about how to do CDS and specific formalism</a:t>
            </a:r>
          </a:p>
          <a:p>
            <a:pPr lvl="1"/>
            <a:r>
              <a:rPr lang="en-US" dirty="0" err="1" smtClean="0"/>
              <a:t>InfoButton</a:t>
            </a:r>
            <a:r>
              <a:rPr lang="en-US" dirty="0" smtClean="0"/>
              <a:t> – University of Utah</a:t>
            </a:r>
          </a:p>
          <a:p>
            <a:pPr lvl="1"/>
            <a:r>
              <a:rPr lang="en-US" dirty="0" smtClean="0"/>
              <a:t>ONC – EHR Vendors collaboration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9843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47338"/>
          </a:xfrm>
        </p:spPr>
        <p:txBody>
          <a:bodyPr>
            <a:noAutofit/>
          </a:bodyPr>
          <a:lstStyle/>
          <a:p>
            <a:r>
              <a:rPr lang="en-US" sz="2000" dirty="0" smtClean="0"/>
              <a:t>Public Health Case </a:t>
            </a:r>
            <a:r>
              <a:rPr lang="en-US" sz="2000" dirty="0"/>
              <a:t>Notification </a:t>
            </a:r>
            <a:br>
              <a:rPr lang="en-US" sz="2000" dirty="0"/>
            </a:br>
            <a:r>
              <a:rPr lang="en-US" sz="2000" dirty="0" smtClean="0"/>
              <a:t>- Interaction between HL7 message Structure and Terminology (LOINC/ SNOMED)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224" y="941294"/>
            <a:ext cx="8946776" cy="5791200"/>
          </a:xfrm>
        </p:spPr>
        <p:txBody>
          <a:bodyPr/>
          <a:lstStyle/>
          <a:p>
            <a:pPr marL="914400" lvl="1" indent="-457200">
              <a:buFont typeface="+mj-lt"/>
              <a:buAutoNum type="alphaUcPeriod"/>
            </a:pPr>
            <a:r>
              <a:rPr lang="en-US" b="1" u="sng" dirty="0" smtClean="0"/>
              <a:t>Overview of </a:t>
            </a:r>
            <a:r>
              <a:rPr lang="en-US" b="1" u="sng" dirty="0"/>
              <a:t>HL7 </a:t>
            </a:r>
            <a:r>
              <a:rPr lang="en-US" b="1" u="sng" dirty="0" smtClean="0"/>
              <a:t>2.5.1 Case </a:t>
            </a:r>
            <a:r>
              <a:rPr lang="en-US" b="1" u="sng" dirty="0"/>
              <a:t>Notification </a:t>
            </a:r>
            <a:r>
              <a:rPr lang="en-US" b="1" u="sng" dirty="0" smtClean="0"/>
              <a:t>Structure</a:t>
            </a:r>
          </a:p>
          <a:p>
            <a:pPr lvl="2"/>
            <a:r>
              <a:rPr lang="en-US" b="1" u="sng" dirty="0" smtClean="0"/>
              <a:t>OBR (only one) </a:t>
            </a:r>
            <a:r>
              <a:rPr lang="en-US" dirty="0" smtClean="0"/>
              <a:t>= </a:t>
            </a:r>
            <a:r>
              <a:rPr lang="en-US" b="1" u="sng" dirty="0" smtClean="0"/>
              <a:t>Epidemiologist’s section </a:t>
            </a:r>
            <a:r>
              <a:rPr lang="en-US" dirty="0" smtClean="0"/>
              <a:t>that represents data elements from Case Report Form / Public Health Surveillance System and contains public health investigation data.</a:t>
            </a:r>
          </a:p>
          <a:p>
            <a:pPr lvl="3"/>
            <a:r>
              <a:rPr lang="en-US" sz="1600" dirty="0" smtClean="0"/>
              <a:t>Primarily uses OBX-3, OBX-4, OBX-5 , OBX-6 and OBX-11</a:t>
            </a:r>
          </a:p>
          <a:p>
            <a:pPr lvl="2"/>
            <a:r>
              <a:rPr lang="en-US" b="1" u="sng" dirty="0" smtClean="0"/>
              <a:t>OBR (1 or more) = Associated Lab Report (like ELR) </a:t>
            </a:r>
            <a:r>
              <a:rPr lang="en-US" dirty="0" smtClean="0"/>
              <a:t>to hold lab report that comes through ELR.</a:t>
            </a:r>
          </a:p>
          <a:p>
            <a:pPr lvl="3"/>
            <a:r>
              <a:rPr lang="en-US" sz="1600" dirty="0" smtClean="0"/>
              <a:t>Uses all OBX fields like ELR specification (HL7 2.5.1)</a:t>
            </a:r>
          </a:p>
          <a:p>
            <a:pPr lvl="3"/>
            <a:r>
              <a:rPr lang="en-US" sz="1600" dirty="0" smtClean="0"/>
              <a:t>OBR, OBX, NTE and SPM segments</a:t>
            </a:r>
          </a:p>
          <a:p>
            <a:pPr lvl="3"/>
            <a:r>
              <a:rPr lang="en-US" sz="1600" dirty="0" smtClean="0"/>
              <a:t>Supports parent-child / reflex tests (Culture, Susceptibility)</a:t>
            </a:r>
          </a:p>
          <a:p>
            <a:pPr lvl="3"/>
            <a:endParaRPr lang="en-US" sz="1600" dirty="0" smtClean="0"/>
          </a:p>
          <a:p>
            <a:pPr marL="914400" lvl="1" indent="-457200">
              <a:buFont typeface="+mj-lt"/>
              <a:buAutoNum type="alphaUcPeriod"/>
            </a:pPr>
            <a:r>
              <a:rPr lang="en-US" b="1" u="sng" dirty="0" smtClean="0"/>
              <a:t>Data </a:t>
            </a:r>
            <a:r>
              <a:rPr lang="en-US" b="1" u="sng" dirty="0"/>
              <a:t>Element </a:t>
            </a:r>
            <a:r>
              <a:rPr lang="en-US" b="1" u="sng" dirty="0" smtClean="0"/>
              <a:t>Modules (Grouping)</a:t>
            </a:r>
            <a:endParaRPr lang="en-US" b="1" u="sng" dirty="0"/>
          </a:p>
          <a:p>
            <a:pPr marL="1257300" lvl="2" indent="-342900">
              <a:buFont typeface="+mj-lt"/>
              <a:buAutoNum type="arabicParenR"/>
            </a:pPr>
            <a:r>
              <a:rPr lang="en-US" dirty="0"/>
              <a:t>Generic (Common data elements) for all conditions</a:t>
            </a:r>
          </a:p>
          <a:p>
            <a:pPr marL="1257300" lvl="2" indent="-342900">
              <a:buFont typeface="+mj-lt"/>
              <a:buAutoNum type="arabicParenR"/>
            </a:pPr>
            <a:r>
              <a:rPr lang="en-US" dirty="0"/>
              <a:t>Condition specific data </a:t>
            </a:r>
            <a:r>
              <a:rPr lang="en-US" dirty="0" smtClean="0"/>
              <a:t>elements (Hepatitis, STD, </a:t>
            </a:r>
            <a:r>
              <a:rPr lang="en-US" dirty="0" err="1" smtClean="0"/>
              <a:t>Arboviral</a:t>
            </a:r>
            <a:r>
              <a:rPr lang="en-US" dirty="0" smtClean="0"/>
              <a:t>, Measles, Mumps)</a:t>
            </a:r>
          </a:p>
          <a:p>
            <a:pPr lvl="3"/>
            <a:r>
              <a:rPr lang="en-US" sz="1600" u="sng" dirty="0" smtClean="0"/>
              <a:t>Note: </a:t>
            </a:r>
            <a:r>
              <a:rPr lang="en-US" sz="1600" dirty="0" smtClean="0"/>
              <a:t>All these data elements would be in OBR=Epidemiologist section and need a unique LOINC code for data elements </a:t>
            </a:r>
          </a:p>
          <a:p>
            <a:pPr lvl="3"/>
            <a:r>
              <a:rPr lang="en-US" sz="1600" u="sng" dirty="0" smtClean="0"/>
              <a:t>Example:  </a:t>
            </a:r>
            <a:r>
              <a:rPr lang="en-US" sz="1600" dirty="0" smtClean="0"/>
              <a:t>“Reporting Source for Case” and “Vaccination Information Source” need to have unique ID’s and can’t map to  same “Information Source” LOINC code.</a:t>
            </a:r>
            <a:endParaRPr lang="en-US" sz="1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94438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LOINC Submission Clarification</a:t>
            </a:r>
          </a:p>
          <a:p>
            <a:pPr lvl="1"/>
            <a:r>
              <a:rPr lang="en-US" dirty="0"/>
              <a:t>Zika – Mosquito Count, Species</a:t>
            </a:r>
          </a:p>
          <a:p>
            <a:pPr lvl="1"/>
            <a:r>
              <a:rPr lang="en-US" dirty="0"/>
              <a:t>Measles</a:t>
            </a:r>
          </a:p>
          <a:p>
            <a:pPr lvl="1"/>
            <a:r>
              <a:rPr lang="en-US" dirty="0"/>
              <a:t>Babesiosis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9112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Case Notification</a:t>
            </a:r>
            <a:br>
              <a:rPr lang="en-US" dirty="0" smtClean="0"/>
            </a:br>
            <a:r>
              <a:rPr lang="en-US" dirty="0" smtClean="0"/>
              <a:t>- National Notifiable Disease Surveillance System (NNDSS)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NNDSS Modernization Initiative – Link</a:t>
            </a:r>
          </a:p>
          <a:p>
            <a:pPr lvl="1"/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www.cdc.gov/nmi/index.html</a:t>
            </a:r>
            <a:r>
              <a:rPr lang="en-US" dirty="0" smtClean="0"/>
              <a:t>   </a:t>
            </a:r>
          </a:p>
          <a:p>
            <a:r>
              <a:rPr lang="en-US" dirty="0" smtClean="0"/>
              <a:t>CDC Draft NNDSS Message Mapping Guides</a:t>
            </a:r>
          </a:p>
          <a:p>
            <a:pPr lvl="1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wwwn.cdc.gov/nndss/message-mapping-guides.html</a:t>
            </a:r>
            <a:r>
              <a:rPr lang="en-US" dirty="0" smtClean="0"/>
              <a:t> </a:t>
            </a:r>
          </a:p>
          <a:p>
            <a:r>
              <a:rPr lang="en-US" dirty="0" smtClean="0"/>
              <a:t>Notifiable Conditions Reporting Mechanisms</a:t>
            </a:r>
          </a:p>
          <a:p>
            <a:pPr lvl="1"/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wwwn.cdc.gov/nndss/document/Notifiable_Events_and_Notification_Mechanisms_for_2015_v3.xlsx</a:t>
            </a:r>
            <a:r>
              <a:rPr lang="en-US" dirty="0" smtClean="0"/>
              <a:t> </a:t>
            </a:r>
          </a:p>
          <a:p>
            <a:r>
              <a:rPr lang="en-US" dirty="0" smtClean="0"/>
              <a:t>List of Notifiable Conditions</a:t>
            </a:r>
          </a:p>
          <a:p>
            <a:pPr lvl="1"/>
            <a:r>
              <a:rPr lang="en-US" dirty="0">
                <a:hlinkClick r:id="rId5"/>
              </a:rPr>
              <a:t>http://wwwn.cdc.gov/nndss/conditions</a:t>
            </a:r>
            <a:r>
              <a:rPr lang="en-US" dirty="0" smtClean="0">
                <a:hlinkClick r:id="rId5"/>
              </a:rPr>
              <a:t>/</a:t>
            </a:r>
            <a:r>
              <a:rPr lang="en-US" dirty="0" smtClean="0"/>
              <a:t> 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6214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Notification Messaging Artifacts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HL7 Case Notification Message Specification - </a:t>
            </a:r>
            <a:r>
              <a:rPr lang="en-US" dirty="0" smtClean="0">
                <a:hlinkClick r:id="rId2"/>
              </a:rPr>
              <a:t>link</a:t>
            </a:r>
            <a:endParaRPr lang="en-US" dirty="0" smtClean="0"/>
          </a:p>
          <a:p>
            <a:r>
              <a:rPr lang="en-US" dirty="0" smtClean="0"/>
              <a:t>Data Elements – Message Mapping Guide (MMG) - </a:t>
            </a:r>
            <a:r>
              <a:rPr lang="en-US" dirty="0" smtClean="0">
                <a:hlinkClick r:id="rId3"/>
              </a:rPr>
              <a:t>link</a:t>
            </a:r>
            <a:endParaRPr lang="en-US" dirty="0" smtClean="0"/>
          </a:p>
          <a:p>
            <a:pPr lvl="1"/>
            <a:r>
              <a:rPr lang="en-US" dirty="0" smtClean="0"/>
              <a:t>Generic V2 MMG</a:t>
            </a:r>
          </a:p>
          <a:p>
            <a:pPr marL="914400" lvl="2" indent="0">
              <a:buNone/>
            </a:pPr>
            <a:r>
              <a:rPr lang="en-US" dirty="0"/>
              <a:t> </a:t>
            </a:r>
            <a:r>
              <a:rPr lang="en-US" dirty="0" smtClean="0"/>
              <a:t>     + </a:t>
            </a:r>
          </a:p>
          <a:p>
            <a:pPr lvl="1"/>
            <a:r>
              <a:rPr lang="en-US" dirty="0" smtClean="0"/>
              <a:t>Condition Specific Message Mapping Guide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7786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5832&quot;&gt;&lt;/object&gt;&lt;object type=&quot;2&quot; unique_id=&quot;15833&quot;&gt;&lt;object type=&quot;3&quot; unique_id=&quot;15834&quot;&gt;&lt;property id=&quot;20148&quot; value=&quot;5&quot;/&gt;&lt;property id=&quot;20300&quot; value=&quot;Slide 1 - &amp;quot;Public Health&amp;#x0D;&amp;#x0A;- Clinical LOINC Meeting&amp;quot;&quot;/&gt;&lt;property id=&quot;20307&quot; value=&quot;256&quot;/&gt;&lt;/object&gt;&lt;object type=&quot;3&quot; unique_id=&quot;15835&quot;&gt;&lt;property id=&quot;20148&quot; value=&quot;5&quot;/&gt;&lt;property id=&quot;20300&quot; value=&quot;Slide 2 - &amp;quot;Agenda&amp;quot;&quot;/&gt;&lt;property id=&quot;20307&quot; value=&quot;265&quot;/&gt;&lt;/object&gt;&lt;object type=&quot;3&quot; unique_id=&quot;15836&quot;&gt;&lt;property id=&quot;20148&quot; value=&quot;5&quot;/&gt;&lt;property id=&quot;20300&quot; value=&quot;Slide 3 - &amp;quot;Public Health Messaging &amp;amp; Vocabulary Update&amp;quot;&quot;/&gt;&lt;property id=&quot;20307&quot; value=&quot;266&quot;/&gt;&lt;/object&gt;&lt;object type=&quot;3&quot; unique_id=&quot;15837&quot;&gt;&lt;property id=&quot;20148&quot; value=&quot;5&quot;/&gt;&lt;property id=&quot;20300&quot; value=&quot;Slide 4 - &amp;quot;Case Notification&amp;#x0D;&amp;#x0A;- National Notifiable Disease Surveillance System (NNDSS)&amp;quot;&quot;/&gt;&lt;property id=&quot;20307&quot; value=&quot;267&quot;/&gt;&lt;/object&gt;&lt;object type=&quot;3&quot; unique_id=&quot;15838&quot;&gt;&lt;property id=&quot;20148&quot; value=&quot;5&quot;/&gt;&lt;property id=&quot;20300&quot; value=&quot;Slide 5 - &amp;quot;NMI Priority Conditions&amp;#x0D;&amp;#x0A;- Messaging Guide&amp;quot;&quot;/&gt;&lt;property id=&quot;20307&quot; value=&quot;268&quot;/&gt;&lt;/object&gt;&lt;object type=&quot;3&quot; unique_id=&quot;15839&quot;&gt;&lt;property id=&quot;20148&quot; value=&quot;5&quot;/&gt;&lt;property id=&quot;20300&quot; value=&quot;Slide 6 - &amp;quot;Case Notification Messaging Artifacts&amp;quot;&quot;/&gt;&lt;property id=&quot;20307&quot; value=&quot;270&quot;/&gt;&lt;/object&gt;&lt;object type=&quot;3&quot; unique_id=&quot;15840&quot;&gt;&lt;property id=&quot;20148&quot; value=&quot;5&quot;/&gt;&lt;property id=&quot;20300&quot; value=&quot;Slide 7 - &amp;quot;Layout of Data Elements in Case Notification Message Mapping Guides&amp;quot;&quot;/&gt;&lt;property id=&quot;20307&quot; value=&quot;271&quot;/&gt;&lt;/object&gt;&lt;object type=&quot;3&quot; unique_id=&quot;15841&quot;&gt;&lt;property id=&quot;20148&quot; value=&quot;5&quot;/&gt;&lt;property id=&quot;20300&quot; value=&quot;Slide 8 - &amp;quot;Vaccine Template&amp;quot;&quot;/&gt;&lt;property id=&quot;20307&quot; value=&quot;272&quot;/&gt;&lt;/object&gt;&lt;object type=&quot;3&quot; unique_id=&quot;15842&quot;&gt;&lt;property id=&quot;20148&quot; value=&quot;5&quot;/&gt;&lt;property id=&quot;20300&quot; value=&quot;Slide 9 - &amp;quot;Lab Template&amp;quot;&quot;/&gt;&lt;property id=&quot;20307&quot; value=&quot;273&quot;/&gt;&lt;/object&gt;&lt;object type=&quot;3&quot; unique_id=&quot;15843&quot;&gt;&lt;property id=&quot;20148&quot; value=&quot;5&quot;/&gt;&lt;property id=&quot;20300&quot; value=&quot;Slide 10 - &amp;quot;Data Element Modeling Activity&amp;#x0D;&amp;#x0A;- New process included in Message Mapping Guide Development&amp;quot;&quot;/&gt;&lt;property id=&quot;20307&quot; value=&quot;298&quot;/&gt;&lt;/object&gt;&lt;object type=&quot;3&quot; unique_id=&quot;15844&quot;&gt;&lt;property id=&quot;20148&quot; value=&quot;5&quot;/&gt;&lt;property id=&quot;20300&quot; value=&quot;Slide 11&quot;/&gt;&lt;property id=&quot;20307&quot; value=&quot;295&quot;/&gt;&lt;/object&gt;&lt;object type=&quot;3&quot; unique_id=&quot;15845&quot;&gt;&lt;property id=&quot;20148&quot; value=&quot;5&quot;/&gt;&lt;property id=&quot;20300&quot; value=&quot;Slide 12 - &amp;quot;Question about Hematology lab tests&amp;#x0D;&amp;#x0A;&amp;quot;&quot;/&gt;&lt;property id=&quot;20307&quot; value=&quot;294&quot;/&gt;&lt;/object&gt;&lt;object type=&quot;3&quot; unique_id=&quot;15846&quot;&gt;&lt;property id=&quot;20148&quot; value=&quot;5&quot;/&gt;&lt;property id=&quot;20300&quot; value=&quot;Slide 13 - &amp;quot;Surveillance System screen&amp;quot;&quot;/&gt;&lt;property id=&quot;20307&quot; value=&quot;287&quot;/&gt;&lt;/object&gt;&lt;object type=&quot;3&quot; unique_id=&quot;15847&quot;&gt;&lt;property id=&quot;20148&quot; value=&quot;5&quot;/&gt;&lt;property id=&quot;20300&quot; value=&quot;Slide 14 - &amp;quot;Mock-up data – Entered using Google Survey Form&amp;#x0D;&amp;#x0A;- Form Link&amp;quot;&quot;/&gt;&lt;property id=&quot;20307&quot; value=&quot;288&quot;/&gt;&lt;/object&gt;&lt;object type=&quot;3&quot; unique_id=&quot;15848&quot;&gt;&lt;property id=&quot;20148&quot; value=&quot;5&quot;/&gt;&lt;property id=&quot;20300&quot; value=&quot;Slide 27 - &amp;quot;Data Elements &amp;#x0D;&amp;#x0A;- LOINC submission clarification / Examples&amp;quot;&quot;/&gt;&lt;property id=&quot;20307&quot; value=&quot;299&quot;/&gt;&lt;/object&gt;&lt;object type=&quot;3&quot; unique_id=&quot;15849&quot;&gt;&lt;property id=&quot;20148&quot; value=&quot;5&quot;/&gt;&lt;property id=&quot;20300&quot; value=&quot;Slide 28 - &amp;quot;Common Interpretative Lab Data Elements&amp;quot;&quot;/&gt;&lt;property id=&quot;20307&quot; value=&quot;296&quot;/&gt;&lt;/object&gt;&lt;object type=&quot;3&quot; unique_id=&quot;15850&quot;&gt;&lt;property id=&quot;20148&quot; value=&quot;5&quot;/&gt;&lt;property id=&quot;20300&quot; value=&quot;Slide 29 - &amp;quot;Non-diagnostic lab tests &amp;#x0D;&amp;#x0A;- Testing for Immunity &amp;quot;&quot;/&gt;&lt;property id=&quot;20307&quot; value=&quot;300&quot;/&gt;&lt;/object&gt;&lt;object type=&quot;3&quot; unique_id=&quot;15851&quot;&gt;&lt;property id=&quot;20148&quot; value=&quot;5&quot;/&gt;&lt;property id=&quot;20300&quot; value=&quot;Slide 30 - &amp;quot;Free Text Data Elements&amp;quot;&quot;/&gt;&lt;property id=&quot;20307&quot; value=&quot;277&quot;/&gt;&lt;/object&gt;&lt;object type=&quot;3&quot; unique_id=&quot;15852&quot;&gt;&lt;property id=&quot;20148&quot; value=&quot;5&quot;/&gt;&lt;property id=&quot;20300&quot; value=&quot;Slide 31 - &amp;quot;Subject (Patient / Household / Mother / Child)&amp;#x0D;&amp;#x0A;+  Exposure Time Frame + Leading Question (Skip Logic)&amp;quot;&quot;/&gt;&lt;property id=&quot;20307&quot; value=&quot;278&quot;/&gt;&lt;/object&gt;&lt;object type=&quot;3&quot; unique_id=&quot;15853&quot;&gt;&lt;property id=&quot;20148&quot; value=&quot;5&quot;/&gt;&lt;property id=&quot;20300&quot; value=&quot;Slide 32 - &amp;quot;Blood Body Fluid Exposure&amp;quot;&quot;/&gt;&lt;property id=&quot;20307&quot; value=&quot;280&quot;/&gt;&lt;/object&gt;&lt;object type=&quot;3&quot; unique_id=&quot;15854&quot;&gt;&lt;property id=&quot;20148&quot; value=&quot;5&quot;/&gt;&lt;property id=&quot;20300&quot; value=&quot;Slide 33 - &amp;quot;Exposure Timeframe&amp;#x0D;&amp;#x0A;Chronic Conditions = “Ever”&amp;quot;&quot;/&gt;&lt;property id=&quot;20307&quot; value=&quot;283&quot;/&gt;&lt;/object&gt;&lt;object type=&quot;3&quot; unique_id=&quot;15855&quot;&gt;&lt;property id=&quot;20148&quot; value=&quot;5&quot;/&gt;&lt;property id=&quot;20300&quot; value=&quot;Slide 34 - &amp;quot;Data Elements related to Child and&amp;#x0D;&amp;#x0A;Mother&amp;quot;&quot;/&gt;&lt;property id=&quot;20307&quot; value=&quot;282&quot;/&gt;&lt;/object&gt;&lt;object type=&quot;3&quot; unique_id=&quot;15856&quot;&gt;&lt;property id=&quot;20148&quot; value=&quot;5&quot;/&gt;&lt;property id=&quot;20300&quot; value=&quot;Slide 35 - &amp;quot;Using SNOMED codes in OBX-3 for Symptoms, Signs, Complications – “Yes No Unknown”&amp;quot;&quot;/&gt;&lt;property id=&quot;20307&quot; value=&quot;284&quot;/&gt;&lt;/object&gt;&lt;object type=&quot;3&quot; unique_id=&quot;15857&quot;&gt;&lt;property id=&quot;20148&quot; value=&quot;5&quot;/&gt;&lt;property id=&quot;20300&quot; value=&quot;Slide 36 - &amp;quot;Data Elements that can be used across all conditions&amp;quot;&quot;/&gt;&lt;property id=&quot;20307&quot; value=&quot;279&quot;/&gt;&lt;/object&gt;&lt;object type=&quot;3&quot; unique_id=&quot;15863&quot;&gt;&lt;property id=&quot;20148&quot; value=&quot;5&quot;/&gt;&lt;property id=&quot;20300&quot; value=&quot;Slide 37&quot;/&gt;&lt;property id=&quot;20307&quot; value=&quot;264&quot;/&gt;&lt;/object&gt;&lt;object type=&quot;3&quot; unique_id=&quot;15864&quot;&gt;&lt;property id=&quot;20148&quot; value=&quot;5&quot;/&gt;&lt;property id=&quot;20300&quot; value=&quot;Slide 38&quot;/&gt;&lt;property id=&quot;20307&quot; value=&quot;263&quot;/&gt;&lt;/object&gt;&lt;object type=&quot;3&quot; unique_id=&quot;16579&quot;&gt;&lt;property id=&quot;20148&quot; value=&quot;5&quot;/&gt;&lt;property id=&quot;20300&quot; value=&quot;Slide 15 - &amp;quot;Feedback about Gen V2 LOINC codes&amp;quot;&quot;/&gt;&lt;property id=&quot;20307&quot; value=&quot;301&quot;/&gt;&lt;/object&gt;&lt;object type=&quot;3&quot; unique_id=&quot;16580&quot;&gt;&lt;property id=&quot;20148&quot; value=&quot;5&quot;/&gt;&lt;property id=&quot;20300&quot; value=&quot;Slide 16 - &amp;quot;Illness Duration – Using PHENX Method&amp;quot;&quot;/&gt;&lt;property id=&quot;20307&quot; value=&quot;302&quot;/&gt;&lt;/object&gt;&lt;object type=&quot;3&quot; unique_id=&quot;16581&quot;&gt;&lt;property id=&quot;20148&quot; value=&quot;5&quot;/&gt;&lt;property id=&quot;20300&quot; value=&quot;Slide 17 - &amp;quot;Pregnancy Status&amp;#x0D;&amp;#x0A;- Clarification of Property and Scale&amp;quot;&quot;/&gt;&lt;property id=&quot;20307&quot; value=&quot;303&quot;/&gt;&lt;/object&gt;&lt;object type=&quot;3&quot; unique_id=&quot;16582&quot;&gt;&lt;property id=&quot;20148&quot; value=&quot;5&quot;/&gt;&lt;property id=&quot;20300&quot; value=&quot;Slide 18 - &amp;quot;Diagnosis Date&amp;quot;&quot;/&gt;&lt;property id=&quot;20307&quot; value=&quot;304&quot;/&gt;&lt;/object&gt;&lt;object type=&quot;3&quot; unique_id=&quot;16583&quot;&gt;&lt;property id=&quot;20148&quot; value=&quot;5&quot;/&gt;&lt;property id=&quot;20300&quot; value=&quot;Slide 19 - &amp;quot;Hospitalization&amp;quot;&quot;/&gt;&lt;property id=&quot;20307&quot; value=&quot;305&quot;/&gt;&lt;/object&gt;&lt;object type=&quot;3&quot; unique_id=&quot;16584&quot;&gt;&lt;property id=&quot;20148&quot; value=&quot;5&quot;/&gt;&lt;property id=&quot;20300&quot; value=&quot;Slide 20 - &amp;quot;Did the patient die due to illness being reported?&amp;quot;&quot;/&gt;&lt;property id=&quot;20307&quot; value=&quot;306&quot;/&gt;&lt;/object&gt;&lt;object type=&quot;3&quot; unique_id=&quot;16585&quot;&gt;&lt;property id=&quot;20148&quot; value=&quot;5&quot;/&gt;&lt;property id=&quot;20300&quot; value=&quot;Slide 21 - &amp;quot;Country of Birth&amp;quot;&quot;/&gt;&lt;property id=&quot;20307&quot; value=&quot;307&quot;/&gt;&lt;/object&gt;&lt;object type=&quot;3&quot; unique_id=&quot;16586&quot;&gt;&lt;property id=&quot;20148&quot; value=&quot;5&quot;/&gt;&lt;property id=&quot;20300&quot; value=&quot;Slide 22 - &amp;quot;Zip Code&amp;quot;&quot;/&gt;&lt;property id=&quot;20307&quot; value=&quot;308&quot;/&gt;&lt;/object&gt;&lt;object type=&quot;3&quot; unique_id=&quot;16587&quot;&gt;&lt;property id=&quot;20148&quot; value=&quot;5&quot;/&gt;&lt;property id=&quot;20300&quot; value=&quot;Slide 23 - &amp;quot;Feedback about Gen V2 LOINC codes&amp;quot;&quot;/&gt;&lt;property id=&quot;20307&quot; value=&quot;309&quot;/&gt;&lt;/object&gt;&lt;object type=&quot;3&quot; unique_id=&quot;16588&quot;&gt;&lt;property id=&quot;20148&quot; value=&quot;5&quot;/&gt;&lt;property id=&quot;20300&quot; value=&quot;Slide 24 - &amp;quot;Feedback about Generic Case Notification V2 LOINC codes&amp;quot;&quot;/&gt;&lt;property id=&quot;20307&quot; value=&quot;310&quot;/&gt;&lt;/object&gt;&lt;object type=&quot;3&quot; unique_id=&quot;16589&quot;&gt;&lt;property id=&quot;20148&quot; value=&quot;5&quot;/&gt;&lt;property id=&quot;20300&quot; value=&quot;Slide 25 - &amp;quot;Feedback about Generic Case Notification V2 LOINC codes&amp;quot;&quot;/&gt;&lt;property id=&quot;20307&quot; value=&quot;311&quot;/&gt;&lt;/object&gt;&lt;object type=&quot;3&quot; unique_id=&quot;16590&quot;&gt;&lt;property id=&quot;20148&quot; value=&quot;5&quot;/&gt;&lt;property id=&quot;20300&quot; value=&quot;Slide 26 - &amp;quot;Feedback about Generic Case Notification V2 LOINC codes&amp;quot;&quot;/&gt;&lt;property id=&quot;20307&quot; value=&quot;312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CDC_OD_PPT_light([1]">
  <a:themeElements>
    <a:clrScheme name="CSELS">
      <a:dk1>
        <a:srgbClr val="0039A6"/>
      </a:dk1>
      <a:lt1>
        <a:srgbClr val="FFFFFF"/>
      </a:lt1>
      <a:dk2>
        <a:srgbClr val="3077FF"/>
      </a:dk2>
      <a:lt2>
        <a:srgbClr val="4B4B4B"/>
      </a:lt2>
      <a:accent1>
        <a:srgbClr val="0077B3"/>
      </a:accent1>
      <a:accent2>
        <a:srgbClr val="3E5118"/>
      </a:accent2>
      <a:accent3>
        <a:srgbClr val="F1AA48"/>
      </a:accent3>
      <a:accent4>
        <a:srgbClr val="601013"/>
      </a:accent4>
      <a:accent5>
        <a:srgbClr val="857D6D"/>
      </a:accent5>
      <a:accent6>
        <a:srgbClr val="003F82"/>
      </a:accent6>
      <a:hlink>
        <a:srgbClr val="002060"/>
      </a:hlink>
      <a:folHlink>
        <a:srgbClr val="0053F2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B201C271B1644FB8B37637FE37CDE3" ma:contentTypeVersion="4" ma:contentTypeDescription="Create a new document." ma:contentTypeScope="" ma:versionID="874472b6783b96f2fedb656d40860c3f">
  <xsd:schema xmlns:xsd="http://www.w3.org/2001/XMLSchema" xmlns:xs="http://www.w3.org/2001/XMLSchema" xmlns:p="http://schemas.microsoft.com/office/2006/metadata/properties" xmlns:ns1="http://schemas.microsoft.com/sharepoint/v3" xmlns:ns2="61e0aa89-821a-4b43-b623-2509ea82b111" xmlns:ns3="dda17eb9-897f-4e2c-97b1-3f17063f28ad" xmlns:ns4="http://schemas.microsoft.com/sharepoint/v4" targetNamespace="http://schemas.microsoft.com/office/2006/metadata/properties" ma:root="true" ma:fieldsID="a49f30623faabec2dfb0266680da167b" ns1:_="" ns2:_="" ns3:_="" ns4:_="">
    <xsd:import namespace="http://schemas.microsoft.com/sharepoint/v3"/>
    <xsd:import namespace="61e0aa89-821a-4b43-b623-2509ea82b111"/>
    <xsd:import namespace="dda17eb9-897f-4e2c-97b1-3f17063f28ad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Category" minOccurs="0"/>
                <xsd:element ref="ns4:IconOverlay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3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14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e0aa89-821a-4b43-b623-2509ea82b111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a17eb9-897f-4e2c-97b1-3f17063f28ad" elementFormDefault="qualified">
    <xsd:import namespace="http://schemas.microsoft.com/office/2006/documentManagement/types"/>
    <xsd:import namespace="http://schemas.microsoft.com/office/infopath/2007/PartnerControls"/>
    <xsd:element name="Category" ma:index="11" nillable="true" ma:displayName="Category" ma:format="Dropdown" ma:internalName="Category">
      <xsd:simpleType>
        <xsd:restriction base="dms:Choice">
          <xsd:enumeration value="Speeches/Testimony"/>
          <xsd:enumeration value="Talking Points"/>
          <xsd:enumeration value="Org Charts"/>
          <xsd:enumeration value="DHIS PowerPoint Templates"/>
          <xsd:enumeration value="Other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2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egory xmlns="dda17eb9-897f-4e2c-97b1-3f17063f28ad">DHIS PowerPoint Templates</Category>
    <IconOverlay xmlns="http://schemas.microsoft.com/sharepoint/v4" xsi:nil="true"/>
    <_dlc_DocId xmlns="61e0aa89-821a-4b43-b623-2509ea82b111">7DAU5SSH7P55-393-324</_dlc_DocId>
    <_dlc_DocIdUrl xmlns="61e0aa89-821a-4b43-b623-2509ea82b111">
      <Url>https://esp.cdc.gov/sites/osels/PHSIPO/_layouts/DocIdRedir.aspx?ID=7DAU5SSH7P55-393-324</Url>
      <Description>7DAU5SSH7P55-393-324</Description>
    </_dlc_DocIdUrl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2FE0DCE7-028A-49C5-8016-9D605622B5BC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6C8AD2E0-46DA-40D2-A6BD-B2B74ED8BD8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2CF01C9-CA76-4F54-B377-59A27DFA1E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1e0aa89-821a-4b43-b623-2509ea82b111"/>
    <ds:schemaRef ds:uri="dda17eb9-897f-4e2c-97b1-3f17063f28ad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D1C35279-BB22-4374-9AA0-B151C53C0E5F}">
  <ds:schemaRefs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terms/"/>
    <ds:schemaRef ds:uri="http://schemas.microsoft.com/office/2006/metadata/properties"/>
    <ds:schemaRef ds:uri="http://schemas.openxmlformats.org/package/2006/metadata/core-properties"/>
    <ds:schemaRef ds:uri="http://schemas.microsoft.com/sharepoint/v3"/>
    <ds:schemaRef ds:uri="http://schemas.microsoft.com/sharepoint/v4"/>
    <ds:schemaRef ds:uri="http://purl.org/dc/elements/1.1/"/>
    <ds:schemaRef ds:uri="dda17eb9-897f-4e2c-97b1-3f17063f28ad"/>
    <ds:schemaRef ds:uri="61e0aa89-821a-4b43-b623-2509ea82b111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1012</TotalTime>
  <Words>753</Words>
  <Application>Microsoft Office PowerPoint</Application>
  <PresentationFormat>On-screen Show (4:3)</PresentationFormat>
  <Paragraphs>105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Calibri</vt:lpstr>
      <vt:lpstr>Wingdings</vt:lpstr>
      <vt:lpstr>Arial</vt:lpstr>
      <vt:lpstr>Myriad Web Pro</vt:lpstr>
      <vt:lpstr>Courier New</vt:lpstr>
      <vt:lpstr>CDC_OD_PPT_light([1]</vt:lpstr>
      <vt:lpstr>Public Health - Clinical LOINC Meeting</vt:lpstr>
      <vt:lpstr>Agenda</vt:lpstr>
      <vt:lpstr>Public Health Informatics Update</vt:lpstr>
      <vt:lpstr>Case Notification LOINC Request Process</vt:lpstr>
      <vt:lpstr>Zika Update</vt:lpstr>
      <vt:lpstr>Public Health Case Notification  - Interaction between HL7 message Structure and Terminology (LOINC/ SNOMED)</vt:lpstr>
      <vt:lpstr>PowerPoint Presentation</vt:lpstr>
      <vt:lpstr>Case Notification - National Notifiable Disease Surveillance System (NNDSS)</vt:lpstr>
      <vt:lpstr>Case Notification Messaging Artifacts</vt:lpstr>
      <vt:lpstr>Layout of Data Elements in Case Notification Message Mapping Guides</vt:lpstr>
      <vt:lpstr>Vaccine Template</vt:lpstr>
      <vt:lpstr>Lab Template</vt:lpstr>
      <vt:lpstr>PowerPoint Presentation</vt:lpstr>
      <vt:lpstr>PowerPoint Presentation</vt:lpstr>
    </vt:vector>
  </TitlesOfParts>
  <Company>CDC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CDC Presentation</dc:title>
  <dc:creator>Centers for Disease Control and Prevention</dc:creator>
  <cp:lastModifiedBy>Ganesan, Sundak (CDC/OPHSS/CSELS)</cp:lastModifiedBy>
  <cp:revision>100</cp:revision>
  <dcterms:created xsi:type="dcterms:W3CDTF">2011-03-17T17:43:16Z</dcterms:created>
  <dcterms:modified xsi:type="dcterms:W3CDTF">2016-08-26T14:26:57Z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">
    <vt:lpwstr>English</vt:lpwstr>
  </property>
  <property fmtid="{D5CDD505-2E9C-101B-9397-08002B2CF9AE}" pid="3" name="_dlc_DocIdItemGuid">
    <vt:lpwstr>02fe7f8b-657d-4c31-8469-fa23f5625ab9</vt:lpwstr>
  </property>
  <property fmtid="{D5CDD505-2E9C-101B-9397-08002B2CF9AE}" pid="4" name="ContentTypeId">
    <vt:lpwstr>0x010100C5B201C271B1644FB8B37637FE37CDE3</vt:lpwstr>
  </property>
</Properties>
</file>